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86" r:id="rId3"/>
    <p:sldId id="293" r:id="rId4"/>
    <p:sldId id="295" r:id="rId5"/>
    <p:sldId id="296" r:id="rId6"/>
    <p:sldId id="297" r:id="rId7"/>
    <p:sldId id="298" r:id="rId8"/>
    <p:sldId id="290" r:id="rId9"/>
    <p:sldId id="314" r:id="rId10"/>
    <p:sldId id="299" r:id="rId11"/>
    <p:sldId id="323" r:id="rId12"/>
    <p:sldId id="316" r:id="rId13"/>
    <p:sldId id="302" r:id="rId14"/>
    <p:sldId id="303" r:id="rId15"/>
    <p:sldId id="304" r:id="rId16"/>
    <p:sldId id="307" r:id="rId17"/>
    <p:sldId id="306" r:id="rId18"/>
    <p:sldId id="308" r:id="rId19"/>
    <p:sldId id="309" r:id="rId20"/>
    <p:sldId id="312" r:id="rId21"/>
    <p:sldId id="311" r:id="rId22"/>
  </p:sldIdLst>
  <p:sldSz cx="9144000" cy="5143500" type="screen16x9"/>
  <p:notesSz cx="6858000" cy="9144000"/>
  <p:embeddedFontLst>
    <p:embeddedFont>
      <p:font typeface="Alfa Slab One" panose="020B0604020202020204" charset="0"/>
      <p:regular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  <p:embeddedFont>
      <p:font typeface="Unbounded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rxzK3fW2x96cu2aqe3sbvxTqS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0F79B5-E813-4237-8775-CAB8CF55E1A1}">
  <a:tblStyle styleId="{4A0F79B5-E813-4237-8775-CAB8CF55E1A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3" autoAdjust="0"/>
    <p:restoredTop sz="70547" autoAdjust="0"/>
  </p:normalViewPr>
  <p:slideViewPr>
    <p:cSldViewPr snapToGrid="0">
      <p:cViewPr varScale="1">
        <p:scale>
          <a:sx n="70" d="100"/>
          <a:sy n="70" d="100"/>
        </p:scale>
        <p:origin x="70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56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960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979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CH" dirty="0">
                <a:sym typeface="Wingdings" pitchFamily="2" charset="2"/>
              </a:rPr>
              <a:t>Begleitdossier: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CH" dirty="0">
                <a:sym typeface="Wingdings" pitchFamily="2" charset="2"/>
              </a:rPr>
              <a:t>I) Liest euch die Parameter/Interessen durch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CH" dirty="0">
                <a:sym typeface="Wingdings" pitchFamily="2" charset="2"/>
              </a:rPr>
              <a:t>II) Verschafft euch einen Überblick über die vorhandenen Massnahmen, überlegt euch, wie eure Rolle dazu steht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CH" dirty="0">
                <a:sym typeface="Wingdings" pitchFamily="2" charset="2"/>
              </a:rPr>
              <a:t>III) Überlegt euch, wer eure Verbündeten sein könnten und wen ihr wie überzeugen könntet</a:t>
            </a:r>
          </a:p>
        </p:txBody>
      </p:sp>
    </p:spTree>
    <p:extLst>
      <p:ext uri="{BB962C8B-B14F-4D97-AF65-F5344CB8AC3E}">
        <p14:creationId xmlns:p14="http://schemas.microsoft.com/office/powerpoint/2010/main" val="82058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4013534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86651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86150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4064278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118306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449954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97654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905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9279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40399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76745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7987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20984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91228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42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9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80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1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11" Type="http://schemas.openxmlformats.org/officeDocument/2006/relationships/image" Target="../media/image27.jp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de" b="0" dirty="0">
                <a:solidFill>
                  <a:schemeClr val="tx2">
                    <a:lumMod val="10000"/>
                  </a:schemeClr>
                </a:solidFill>
                <a:latin typeface="Unbounded"/>
                <a:ea typeface="Unbounded"/>
                <a:cs typeface="Unbounded"/>
                <a:sym typeface="Unbounded"/>
              </a:rPr>
              <a:t>Einführung ins Klimaspiel</a:t>
            </a:r>
            <a:endParaRPr b="0" dirty="0">
              <a:solidFill>
                <a:schemeClr val="tx2">
                  <a:lumMod val="10000"/>
                </a:schemeClr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pic>
        <p:nvPicPr>
          <p:cNvPr id="2" name="Google Shape;56;p1">
            <a:extLst>
              <a:ext uri="{FF2B5EF4-FFF2-40B4-BE49-F238E27FC236}">
                <a16:creationId xmlns:a16="http://schemas.microsoft.com/office/drawing/2014/main" id="{D317D766-9B17-E103-4644-30AD4C90DFE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65" r="6951"/>
          <a:stretch/>
        </p:blipFill>
        <p:spPr>
          <a:xfrm>
            <a:off x="4996753" y="217050"/>
            <a:ext cx="3713892" cy="24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de" sz="6000" b="0" dirty="0">
                <a:latin typeface="Unbounded"/>
                <a:ea typeface="Unbounded"/>
                <a:cs typeface="Unbounded"/>
                <a:sym typeface="Unbounded"/>
              </a:rPr>
              <a:t>Fragen?</a:t>
            </a:r>
            <a:endParaRPr sz="6000" b="0" dirty="0">
              <a:latin typeface="Unbounded"/>
              <a:ea typeface="Unbounded"/>
              <a:cs typeface="Unbounded"/>
              <a:sym typeface="Unbounded"/>
            </a:endParaRPr>
          </a:p>
        </p:txBody>
      </p:sp>
    </p:spTree>
    <p:extLst>
      <p:ext uri="{BB962C8B-B14F-4D97-AF65-F5344CB8AC3E}">
        <p14:creationId xmlns:p14="http://schemas.microsoft.com/office/powerpoint/2010/main" val="86395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de" sz="6000" b="0" dirty="0">
                <a:latin typeface="Unbounded"/>
                <a:ea typeface="Unbounded"/>
                <a:cs typeface="Unbounded"/>
                <a:sym typeface="Unbounded"/>
              </a:rPr>
              <a:t>Verteilung Begleitdossier</a:t>
            </a:r>
            <a:endParaRPr sz="6000" b="0" dirty="0">
              <a:latin typeface="Unbounded"/>
              <a:ea typeface="Unbounded"/>
              <a:cs typeface="Unbounded"/>
              <a:sym typeface="Unbounded"/>
            </a:endParaRPr>
          </a:p>
        </p:txBody>
      </p:sp>
    </p:spTree>
    <p:extLst>
      <p:ext uri="{BB962C8B-B14F-4D97-AF65-F5344CB8AC3E}">
        <p14:creationId xmlns:p14="http://schemas.microsoft.com/office/powerpoint/2010/main" val="41626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CH" dirty="0"/>
              <a:t>Einlesen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Rollenbeschrieb lesen und sich mit der Rolle vertraut machen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Parameter durchlesen (S. 6)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Überblick über verschiedene Massnahmen verschaffen (S. 11)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Überlegen, wer eure Verbündeten sein könnten und wo ihr Verhandlungsspielraum habt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65210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Spielanleitung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Jede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Rolle hat 1-3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Interessen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,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welche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in den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Paramter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widerspiegelt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sind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Im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Rollenbeschrieb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ist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angegeben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,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ob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alle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Interessen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gleichwertig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sind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oder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ob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die Rolle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ein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Hauptinteresse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und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Nebeninteressen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hat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Den Parametern werden für die Annahme oder Ablehnung jeder </a:t>
            </a:r>
            <a:r>
              <a:rPr lang="de-DE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Massnahme</a:t>
            </a: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Punkte angerechnet. 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So erhalten auch die Spielenden Plus- oder Minuspunkte für jede Abstimmung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Es ist also wichtig für die Spielenden, dass sie möglichst viele </a:t>
            </a:r>
            <a:r>
              <a:rPr lang="de-DE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Massnahmen</a:t>
            </a: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de-DE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durchsetzten</a:t>
            </a: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, welche sich  positiv auf die ihrer Rolle zugeteilten Parameter auswirken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Es kann auch zu Zielkonflikten zwischen Interessen kommen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54822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Spielanleitung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In jeder Runde muss das Gremium über eine </a:t>
            </a:r>
            <a:r>
              <a:rPr lang="de-DE" altLang="en-CH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Massnahme</a:t>
            </a: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abstimmen. Es gibt verschiedene Abstimmungsvorgänge:</a:t>
            </a:r>
          </a:p>
          <a:p>
            <a:pPr marL="457200" lvl="1" indent="0" algn="just"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1.    </a:t>
            </a:r>
            <a:r>
              <a:rPr lang="de-DE" altLang="en-CH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  <a:sym typeface="Proxima Nova" pitchFamily="2" charset="0"/>
              </a:rPr>
              <a:t>Annahme oder Ablehnung einer </a:t>
            </a:r>
            <a:r>
              <a:rPr lang="de-DE" altLang="en-CH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  <a:sym typeface="Proxima Nova" pitchFamily="2" charset="0"/>
              </a:rPr>
              <a:t>Massnahme</a:t>
            </a:r>
            <a:endParaRPr lang="de-DE" altLang="en-CH" b="1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  <a:sym typeface="Proxima Nova" pitchFamily="2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AutoNum type="arabicPeriod" startAt="2"/>
            </a:pPr>
            <a:r>
              <a:rPr lang="de-DE" altLang="en-CH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  <a:sym typeface="Proxima Nova" pitchFamily="2" charset="0"/>
              </a:rPr>
              <a:t>Wahl zwischen zwei </a:t>
            </a:r>
            <a:r>
              <a:rPr lang="de-DE" altLang="en-CH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  <a:sym typeface="Proxima Nova" pitchFamily="2" charset="0"/>
              </a:rPr>
              <a:t>Massnahmen</a:t>
            </a:r>
            <a:endParaRPr lang="de-DE" altLang="en-CH" b="1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  <a:sym typeface="Proxima Nova" pitchFamily="2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Wenn eine Entscheidung ansteht, kann das Gremium debattieren und verhandeln und die Rollen müssen möglichst gute Argumente vortragen, um die anderen zu überzeugen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Auch bilaterale und geheime Verhandlungen sind möglich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69717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Spielanleitung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Für jede Abstimmung haben die Spielenden Zeit im Dossier oder im Internet mehr Informationen zu suchen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In der „Wandelhalle“ können sie mit den anderen Rollen ins Gespräch kommen und ihre Argumente vorlegen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Nach ca. 5 Minuten werden im Plenum die Argumente angehört und es wird demokratisch abgestimmt, die Mehrheit gewinnt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Wenn es zu einem Patt kommt, haben die Spielenden 5 weitere Minuten Zeit, andere Rollen von ihrer Meinung zu überzeugen. Kommt es bei einer weiteren Abstimmung wiederum zum Patt, wird die </a:t>
            </a:r>
            <a:r>
              <a:rPr lang="de-DE" altLang="en-CH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Massnahme</a:t>
            </a: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übersprungen.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25485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Spielanleitung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Rollen können speziell betroffen sein: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Sie können von der Abstimmung ausgeschlossen werden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Ihre Stimme kann doppelt zählen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Sie sind gezwungen, wie eine andere Rolle zu </a:t>
            </a:r>
            <a:b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</a:b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stimmen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Manche Entscheidungen haben spezielle </a:t>
            </a:r>
            <a:b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</a:br>
            <a:r>
              <a:rPr lang="de-DE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Auswirkungen auf einzelne Rollen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de-DE" altLang="en-CH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DCC55-79E2-DBB4-1B9B-280C7684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505" y="2082215"/>
            <a:ext cx="3790950" cy="196215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7793561-C677-8CAE-E179-B8CD2BFC2962}"/>
              </a:ext>
            </a:extLst>
          </p:cNvPr>
          <p:cNvSpPr/>
          <p:nvPr/>
        </p:nvSpPr>
        <p:spPr>
          <a:xfrm>
            <a:off x="8282940" y="3294113"/>
            <a:ext cx="525780" cy="495299"/>
          </a:xfrm>
          <a:prstGeom prst="flowChartConnector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6981B22-E887-3CE9-59D4-9E3B3E19C2DE}"/>
              </a:ext>
            </a:extLst>
          </p:cNvPr>
          <p:cNvSpPr/>
          <p:nvPr/>
        </p:nvSpPr>
        <p:spPr>
          <a:xfrm>
            <a:off x="7846695" y="3290670"/>
            <a:ext cx="525780" cy="495299"/>
          </a:xfrm>
          <a:prstGeom prst="flowChartConnector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208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Spielanleitung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Schlagzeilen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Ab und zu tauchen unerwartete Schlagzeilen auf. 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Diese sind fiktiv und zeigen das Weltgeschehen und dessen Auswirkungen auf die Parameter oder auf bestimmte Rollen. 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Auf solche Schlagzeilen und deren Auswirkungen hat das Gremium keinen Einfluss, es kann keine Entscheidung treffen, sondern lediglich die Konsequenzen zur Kenntnis nehmen und zur nächsten </a:t>
            </a:r>
            <a:r>
              <a:rPr lang="de-DE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Massnahme</a:t>
            </a:r>
            <a:r>
              <a:rPr lang="de-DE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übergehen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A3E5E-A90B-4EBC-2B33-946D681E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6"/>
          <a:stretch/>
        </p:blipFill>
        <p:spPr bwMode="auto">
          <a:xfrm>
            <a:off x="6534739" y="344055"/>
            <a:ext cx="2156506" cy="1482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566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Spielanleitung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Jede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Entscheidung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wird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von der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Spielleitung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in die App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eingegeben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Daraufhin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verschieben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sich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die Parameter: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grün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= positive, rot = negative, schwarz =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keine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Auswirkung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Es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erscheint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ausserdem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ein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Erklärungstext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,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welcher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mehr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Informationen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zu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den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Folgen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der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Entscheidung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liefert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D9C33-3BE4-2DD5-F719-F6E81C1F9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" y="3067050"/>
            <a:ext cx="5873750" cy="2002155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6F0BDA6-B3A4-170F-7732-9755FD8435D8}"/>
              </a:ext>
            </a:extLst>
          </p:cNvPr>
          <p:cNvSpPr/>
          <p:nvPr/>
        </p:nvSpPr>
        <p:spPr>
          <a:xfrm>
            <a:off x="4080510" y="3835717"/>
            <a:ext cx="525780" cy="495299"/>
          </a:xfrm>
          <a:prstGeom prst="flowChartConnector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34773-7EE3-6B0E-6341-D215EA1B8C05}"/>
              </a:ext>
            </a:extLst>
          </p:cNvPr>
          <p:cNvCxnSpPr>
            <a:cxnSpLocks/>
          </p:cNvCxnSpPr>
          <p:nvPr/>
        </p:nvCxnSpPr>
        <p:spPr>
          <a:xfrm>
            <a:off x="495300" y="2751007"/>
            <a:ext cx="449580" cy="3930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A4D186-3916-D993-9534-90865D3E2627}"/>
              </a:ext>
            </a:extLst>
          </p:cNvPr>
          <p:cNvCxnSpPr>
            <a:cxnSpLocks/>
          </p:cNvCxnSpPr>
          <p:nvPr/>
        </p:nvCxnSpPr>
        <p:spPr>
          <a:xfrm>
            <a:off x="45720" y="3174682"/>
            <a:ext cx="449580" cy="39306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9B717D-A16D-4249-D2C3-7FC968139CBF}"/>
              </a:ext>
            </a:extLst>
          </p:cNvPr>
          <p:cNvCxnSpPr>
            <a:cxnSpLocks/>
          </p:cNvCxnSpPr>
          <p:nvPr/>
        </p:nvCxnSpPr>
        <p:spPr>
          <a:xfrm>
            <a:off x="83100" y="3942713"/>
            <a:ext cx="449580" cy="393065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0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Spielanleitung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Das Spiel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ist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zu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Ende,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wenn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alle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Massnahmen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durchgespielt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wurden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oder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,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wenn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es von der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Spielleitung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beendet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wird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Die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Rangliste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und der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oder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die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Gewinner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*in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kann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nun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eingesehen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b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</a:b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werden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285750" indent="-285750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Am Ende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kann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das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gemeinsam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erstellte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, </a:t>
            </a:r>
            <a:b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</a:b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fiktive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CO2-Gesetz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gesichtet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und </a:t>
            </a:r>
            <a:b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</a:b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gedruckt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werden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8F466-5A88-2915-FBE2-F9122CD0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70" y="1594990"/>
            <a:ext cx="2455462" cy="1352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65C2E-44CB-2FC1-4D88-45994C979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809" y="2735580"/>
            <a:ext cx="2063926" cy="21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Warum spielen wir?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de-CH" b="1" dirty="0"/>
              <a:t>Das Eintauchen in eine spielerische Umgebung kann helfen, komplexe Themen wie Nachhaltigkeit, Klimawandel und Klimapolitik besser zu verstehen durch:</a:t>
            </a:r>
          </a:p>
          <a:p>
            <a:pPr marL="285750" indent="-285750"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…das Wegkommen von der abstrakten Theorie und Erfahren von konkreten Beispielen über mehrere Stunden / Tagen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…die Erfahrung von Zielkonflikten und Kompromissen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…das Aushandeln der Zielkonflikte und Kompromisse aus der Perspektive einer fiktiven Rolle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…die Erfahrung wie verschiedene Rollen und Bereiche von Entscheidungen betroffen sind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…das Reflektieren der Erfahrungen während des Spiels und danach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de" sz="6000" b="0" dirty="0">
                <a:latin typeface="Unbounded"/>
                <a:ea typeface="Unbounded"/>
                <a:cs typeface="Unbounded"/>
                <a:sym typeface="Unbounded"/>
              </a:rPr>
              <a:t>Fragen?</a:t>
            </a:r>
            <a:endParaRPr sz="6000" b="0" dirty="0">
              <a:latin typeface="Unbounded"/>
              <a:ea typeface="Unbounded"/>
              <a:cs typeface="Unbounded"/>
              <a:sym typeface="Unbounded"/>
            </a:endParaRPr>
          </a:p>
        </p:txBody>
      </p:sp>
    </p:spTree>
    <p:extLst>
      <p:ext uri="{BB962C8B-B14F-4D97-AF65-F5344CB8AC3E}">
        <p14:creationId xmlns:p14="http://schemas.microsoft.com/office/powerpoint/2010/main" val="357522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Vorstellungsrunde 	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r>
              <a:rPr lang="en-GB" altLang="en-CH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Jede</a:t>
            </a:r>
            <a:r>
              <a:rPr lang="en-GB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Rolle </a:t>
            </a:r>
            <a:r>
              <a:rPr lang="en-GB" altLang="en-CH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stellt</a:t>
            </a:r>
            <a:r>
              <a:rPr lang="en-GB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sich</a:t>
            </a:r>
            <a:r>
              <a:rPr lang="en-GB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vor</a:t>
            </a:r>
            <a:r>
              <a:rPr lang="en-GB" altLang="en-CH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:</a:t>
            </a: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2-3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Sätze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285750" indent="-28575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Nicht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alle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Interessen</a:t>
            </a:r>
            <a:r>
              <a:rPr lang="en-GB" altLang="en-CH" sz="1600" b="1" dirty="0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 </a:t>
            </a:r>
            <a:r>
              <a:rPr lang="en-GB" altLang="en-CH" sz="1600" b="1" dirty="0" err="1">
                <a:solidFill>
                  <a:srgbClr val="666666"/>
                </a:solidFill>
                <a:cs typeface="Proxima Nova" pitchFamily="2" charset="0"/>
                <a:sym typeface="Proxima Nova" pitchFamily="2" charset="0"/>
              </a:rPr>
              <a:t>preisgeben</a:t>
            </a:r>
            <a:endParaRPr lang="en-GB" altLang="en-CH" sz="16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>
                <a:srgbClr val="666666"/>
              </a:buClr>
              <a:buNone/>
            </a:pPr>
            <a:endParaRPr lang="en-CH" altLang="en-CH" sz="1400" b="1" dirty="0">
              <a:solidFill>
                <a:srgbClr val="666666"/>
              </a:solidFill>
              <a:cs typeface="Proxima Nova" pitchFamily="2" charset="0"/>
              <a:sym typeface="Proxima Nov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317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Ziel des Spiels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b="1" dirty="0" err="1"/>
              <a:t>Gemeinsam</a:t>
            </a:r>
            <a:r>
              <a:rPr lang="en-GB" b="1" dirty="0"/>
              <a:t> </a:t>
            </a:r>
            <a:r>
              <a:rPr lang="en-GB" b="1" dirty="0" err="1"/>
              <a:t>ein</a:t>
            </a:r>
            <a:r>
              <a:rPr lang="en-GB" b="1" dirty="0"/>
              <a:t> </a:t>
            </a:r>
            <a:r>
              <a:rPr lang="en-GB" b="1" dirty="0" err="1"/>
              <a:t>fiktives</a:t>
            </a:r>
            <a:r>
              <a:rPr lang="en-GB" b="1" dirty="0"/>
              <a:t> </a:t>
            </a:r>
            <a:r>
              <a:rPr lang="de-C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de-CH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b="1" dirty="0"/>
              <a:t>-</a:t>
            </a:r>
            <a:r>
              <a:rPr lang="en-GB" b="1" dirty="0" err="1"/>
              <a:t>Gesetz</a:t>
            </a:r>
            <a:r>
              <a:rPr lang="en-GB" b="1" dirty="0"/>
              <a:t> für die Schweiz </a:t>
            </a:r>
            <a:r>
              <a:rPr lang="en-GB" b="1" dirty="0" err="1"/>
              <a:t>erarbeiten</a:t>
            </a:r>
            <a:endParaRPr lang="en-GB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en-GB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en-GB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1DBE1-1E62-E809-116C-51031D050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15" y="2798332"/>
            <a:ext cx="1376770" cy="132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11E79A-9FFA-1DAC-B04C-69E8C678F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85" y="2798332"/>
            <a:ext cx="1376770" cy="132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004D0-935A-DDE8-E98B-D0927EBCD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5" y="2798332"/>
            <a:ext cx="1376770" cy="132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B80BE-39C6-FD4E-5A1C-0F05A094A1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00" y="2798332"/>
            <a:ext cx="1376770" cy="132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32550-F707-5DA5-A79D-07801CEE66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30" y="2798332"/>
            <a:ext cx="1376770" cy="132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17E02-7E20-BAA3-DF0B-E8335BCAFF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70" y="2798332"/>
            <a:ext cx="1376770" cy="1329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37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Aufbau des Spiels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-GB" b="1" dirty="0"/>
              <a:t>Das Spiel </a:t>
            </a:r>
            <a:r>
              <a:rPr lang="en-GB" b="1" dirty="0" err="1"/>
              <a:t>ist</a:t>
            </a:r>
            <a:r>
              <a:rPr lang="en-GB" b="1" dirty="0"/>
              <a:t> in </a:t>
            </a:r>
            <a:r>
              <a:rPr lang="en-GB" b="1" dirty="0" err="1"/>
              <a:t>sechs</a:t>
            </a:r>
            <a:r>
              <a:rPr lang="en-GB" b="1" dirty="0"/>
              <a:t> </a:t>
            </a:r>
            <a:r>
              <a:rPr lang="en-GB" b="1" dirty="0" err="1"/>
              <a:t>Teile</a:t>
            </a:r>
            <a:r>
              <a:rPr lang="en-GB" b="1" dirty="0"/>
              <a:t> </a:t>
            </a:r>
            <a:r>
              <a:rPr lang="en-GB" b="1" dirty="0" err="1"/>
              <a:t>gegliedert</a:t>
            </a:r>
            <a:r>
              <a:rPr lang="en-GB" b="1" dirty="0"/>
              <a:t>, in </a:t>
            </a:r>
            <a:r>
              <a:rPr lang="en-GB" b="1" dirty="0" err="1"/>
              <a:t>jedem</a:t>
            </a:r>
            <a:r>
              <a:rPr lang="en-GB" b="1" dirty="0"/>
              <a:t> Teil </a:t>
            </a:r>
            <a:r>
              <a:rPr lang="en-GB" b="1" dirty="0" err="1"/>
              <a:t>wird</a:t>
            </a:r>
            <a:r>
              <a:rPr lang="en-GB" b="1" dirty="0"/>
              <a:t> </a:t>
            </a:r>
            <a:r>
              <a:rPr lang="en-GB" b="1" dirty="0" err="1"/>
              <a:t>ein</a:t>
            </a:r>
            <a:r>
              <a:rPr lang="en-GB" b="1" dirty="0"/>
              <a:t> für die </a:t>
            </a:r>
            <a:r>
              <a:rPr lang="en-GB" b="1" dirty="0" err="1"/>
              <a:t>Klimapolitik</a:t>
            </a:r>
            <a:r>
              <a:rPr lang="en-GB" b="1" dirty="0"/>
              <a:t> </a:t>
            </a:r>
            <a:r>
              <a:rPr lang="en-GB" b="1" dirty="0" err="1"/>
              <a:t>wichtiger</a:t>
            </a:r>
            <a:r>
              <a:rPr lang="en-GB" b="1" dirty="0"/>
              <a:t> </a:t>
            </a:r>
            <a:r>
              <a:rPr lang="en-GB" b="1" dirty="0" err="1"/>
              <a:t>Sektor</a:t>
            </a:r>
            <a:r>
              <a:rPr lang="en-GB" b="1" dirty="0"/>
              <a:t> </a:t>
            </a:r>
            <a:r>
              <a:rPr lang="en-GB" b="1" dirty="0" err="1"/>
              <a:t>behandelt</a:t>
            </a:r>
            <a:r>
              <a:rPr lang="en-GB" b="1" dirty="0"/>
              <a:t>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en-GB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en-GB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089A24-DD82-F39F-5B05-B2B83AF9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79" y="2504833"/>
            <a:ext cx="1431915" cy="10800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81FD98D-4E22-5218-CF1D-63355C46A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42" y="2504833"/>
            <a:ext cx="1431915" cy="1080000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D486B1-2F7D-9B32-4E59-68BB326C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004" y="2504833"/>
            <a:ext cx="1431915" cy="108000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FA8EA122-42A6-7909-0167-F316FB5D8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738" y="2504833"/>
            <a:ext cx="1431915" cy="1080000"/>
          </a:xfrm>
          <a:prstGeom prst="rect">
            <a:avLst/>
          </a:prstGeom>
        </p:spPr>
      </p:pic>
      <p:pic>
        <p:nvPicPr>
          <p:cNvPr id="17" name="Picture 16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8C3E53ED-FC6F-A514-9CDA-B70A79549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46" y="2504833"/>
            <a:ext cx="1431915" cy="1080000"/>
          </a:xfrm>
          <a:prstGeom prst="rect">
            <a:avLst/>
          </a:prstGeom>
        </p:spPr>
      </p:pic>
      <p:pic>
        <p:nvPicPr>
          <p:cNvPr id="19" name="Picture 18" descr="A picture containing text, outdoor object, windmill&#10;&#10;Description automatically generated">
            <a:extLst>
              <a:ext uri="{FF2B5EF4-FFF2-40B4-BE49-F238E27FC236}">
                <a16:creationId xmlns:a16="http://schemas.microsoft.com/office/drawing/2014/main" id="{F51A8EE5-7B75-720B-F259-A6D69F5BC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871" y="2504833"/>
            <a:ext cx="1431915" cy="1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EAC973-05F9-E1AA-CB9A-25E3F6E15084}"/>
              </a:ext>
            </a:extLst>
          </p:cNvPr>
          <p:cNvSpPr txBox="1"/>
          <p:nvPr/>
        </p:nvSpPr>
        <p:spPr>
          <a:xfrm>
            <a:off x="559982" y="3683248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Verkehr</a:t>
            </a:r>
            <a:endParaRPr lang="en-CH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C78BB-4F0D-416E-646F-BBE51A26C9F0}"/>
              </a:ext>
            </a:extLst>
          </p:cNvPr>
          <p:cNvSpPr txBox="1"/>
          <p:nvPr/>
        </p:nvSpPr>
        <p:spPr>
          <a:xfrm>
            <a:off x="7681044" y="367927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Gebäude</a:t>
            </a:r>
            <a:endParaRPr lang="en-CH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D94A7-EF65-0F84-71C5-E55B87E668F1}"/>
              </a:ext>
            </a:extLst>
          </p:cNvPr>
          <p:cNvSpPr txBox="1"/>
          <p:nvPr/>
        </p:nvSpPr>
        <p:spPr>
          <a:xfrm>
            <a:off x="6002539" y="3679270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Industrie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Abfall</a:t>
            </a:r>
            <a:endParaRPr lang="en-GB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Konsum</a:t>
            </a:r>
            <a:endParaRPr lang="en-CH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0B155-6D77-04FA-00E4-00B1C00BA576}"/>
              </a:ext>
            </a:extLst>
          </p:cNvPr>
          <p:cNvSpPr txBox="1"/>
          <p:nvPr/>
        </p:nvSpPr>
        <p:spPr>
          <a:xfrm>
            <a:off x="4877778" y="3681758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</a:t>
            </a:r>
            <a:endParaRPr lang="en-CH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3528D-75A7-15BE-7B0B-7DD036C1FEC1}"/>
              </a:ext>
            </a:extLst>
          </p:cNvPr>
          <p:cNvSpPr txBox="1"/>
          <p:nvPr/>
        </p:nvSpPr>
        <p:spPr>
          <a:xfrm>
            <a:off x="3015418" y="3681759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Sektorübergreifend</a:t>
            </a:r>
            <a:endParaRPr lang="en-CH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9828A-1970-DC12-5530-71ED1461F296}"/>
              </a:ext>
            </a:extLst>
          </p:cNvPr>
          <p:cNvSpPr txBox="1"/>
          <p:nvPr/>
        </p:nvSpPr>
        <p:spPr>
          <a:xfrm>
            <a:off x="1740047" y="3679270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Landwirtschaft</a:t>
            </a:r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en-GB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Ernährung</a:t>
            </a:r>
            <a:endParaRPr lang="en-CH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Massnahmen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In jedem Sektor stehen 5 Massnahmen zur Auswahl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Über jede </a:t>
            </a:r>
            <a:r>
              <a:rPr lang="de-CH" b="1" dirty="0">
                <a:solidFill>
                  <a:schemeClr val="bg2"/>
                </a:solidFill>
              </a:rPr>
              <a:t>Massnahme</a:t>
            </a:r>
            <a:r>
              <a:rPr lang="de-CH" b="1" dirty="0"/>
              <a:t> muss abgestimmt werden. Soll diese angenommen oder abgelehnt werden?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b="1" dirty="0"/>
              <a:t>Alle angenommenen Massnahmen werden in das fiktive CO2-Gesetz aufgenommen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093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Parameter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311700" y="965606"/>
            <a:ext cx="8520600" cy="360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de-CH" sz="2600" b="1" dirty="0"/>
              <a:t>Die Annahme oder Ablehnung jeder Massnahme hat positive oder negative Auswirkungen auf fünf Parameter:</a:t>
            </a:r>
          </a:p>
          <a:p>
            <a:pPr marL="285750" lvl="0" indent="-285750" algn="l" rtl="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bg2"/>
                </a:solidFill>
              </a:rPr>
              <a:t>Ausgebauter Klimaschutz</a:t>
            </a:r>
          </a:p>
          <a:p>
            <a:pPr marL="285750" lvl="0" indent="-285750" algn="l" rtl="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bg2"/>
                </a:solidFill>
              </a:rPr>
              <a:t>Soziale Gerechtigkeit</a:t>
            </a:r>
          </a:p>
          <a:p>
            <a:pPr marL="285750" lvl="0" indent="-285750" algn="l" rtl="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bg2"/>
                </a:solidFill>
              </a:rPr>
              <a:t>Liberale Wirtschaft</a:t>
            </a:r>
          </a:p>
          <a:p>
            <a:pPr marL="285750" lvl="0" indent="-285750" algn="l" rtl="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bg2"/>
                </a:solidFill>
              </a:rPr>
              <a:t>Wohlstands- und Erfolgsmodell Schweiz</a:t>
            </a:r>
          </a:p>
          <a:p>
            <a:pPr marL="285750" lvl="0" indent="-285750" algn="l" rtl="0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de-CH" sz="2200" b="1" dirty="0">
                <a:solidFill>
                  <a:schemeClr val="bg2"/>
                </a:solidFill>
              </a:rPr>
              <a:t>Innovationsstandort Schweiz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F7580-7BB8-81C2-F53B-6D7AA28FF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11" y="2188361"/>
            <a:ext cx="53994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B2760-6815-D276-C5D9-FBFF32770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73" y="3335736"/>
            <a:ext cx="53994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14B9D1-C6D9-B727-B596-491454154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01" y="3907526"/>
            <a:ext cx="53994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E2E06-B024-59E0-D9FE-85E1050AF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9" y="2795736"/>
            <a:ext cx="53994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AA1B3-770E-8295-6FD2-68867F6000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41" y="1647993"/>
            <a:ext cx="539942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2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 dirty="0"/>
              <a:t>Rollen</a:t>
            </a:r>
            <a:endParaRPr dirty="0"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355500" y="1611444"/>
            <a:ext cx="4083053" cy="318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285750" lvl="0" indent="-285750">
              <a:lnSpc>
                <a:spcPct val="270000"/>
              </a:lnSpc>
              <a:buFont typeface="Arial" panose="020B0604020202020204" pitchFamily="34" charset="0"/>
              <a:buChar char="•"/>
            </a:pPr>
            <a:r>
              <a:rPr lang="de-CH" sz="6000" b="1" dirty="0"/>
              <a:t>Rechte Partei</a:t>
            </a:r>
          </a:p>
          <a:p>
            <a:pPr marL="285750" lvl="0" indent="-285750">
              <a:lnSpc>
                <a:spcPct val="270000"/>
              </a:lnSpc>
              <a:buFont typeface="Arial" panose="020B0604020202020204" pitchFamily="34" charset="0"/>
              <a:buChar char="•"/>
            </a:pPr>
            <a:r>
              <a:rPr lang="de-CH" sz="6000" b="1" dirty="0"/>
              <a:t>Mitte Partei</a:t>
            </a:r>
          </a:p>
          <a:p>
            <a:pPr marL="285750" lvl="0" indent="-285750">
              <a:lnSpc>
                <a:spcPct val="270000"/>
              </a:lnSpc>
              <a:buFont typeface="Arial" panose="020B0604020202020204" pitchFamily="34" charset="0"/>
              <a:buChar char="•"/>
            </a:pPr>
            <a:r>
              <a:rPr lang="de-CH" sz="6000" b="1" dirty="0"/>
              <a:t>Linke Partei</a:t>
            </a:r>
          </a:p>
          <a:p>
            <a:pPr marL="285750" lvl="0" indent="-285750">
              <a:lnSpc>
                <a:spcPct val="270000"/>
              </a:lnSpc>
              <a:buFont typeface="Arial" panose="020B0604020202020204" pitchFamily="34" charset="0"/>
              <a:buChar char="•"/>
            </a:pPr>
            <a:r>
              <a:rPr lang="de-CH" sz="6000" b="1" dirty="0"/>
              <a:t>Gewerkschaft</a:t>
            </a:r>
          </a:p>
          <a:p>
            <a:pPr marL="285750" lvl="0" indent="-285750">
              <a:lnSpc>
                <a:spcPct val="270000"/>
              </a:lnSpc>
              <a:buFont typeface="Arial" panose="020B0604020202020204" pitchFamily="34" charset="0"/>
              <a:buChar char="•"/>
            </a:pPr>
            <a:r>
              <a:rPr lang="de-CH" sz="6000" b="1" dirty="0"/>
              <a:t>Erdöllobby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 lang="de-CH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E4C1ADE-325D-2123-059F-E437178AA29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88564" y="1603779"/>
            <a:ext cx="3999900" cy="2875248"/>
          </a:xfrm>
        </p:spPr>
        <p:txBody>
          <a:bodyPr>
            <a:no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500" b="1" dirty="0" err="1"/>
              <a:t>Wirtschaftsverband</a:t>
            </a:r>
            <a:endParaRPr lang="en-GB" sz="1500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500" b="1" dirty="0"/>
              <a:t>Umwelt NGO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500" b="1" dirty="0" err="1"/>
              <a:t>Klimajugend</a:t>
            </a:r>
            <a:endParaRPr lang="en-GB" sz="1500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500" b="1" dirty="0" err="1"/>
              <a:t>Wissenschaft</a:t>
            </a:r>
            <a:endParaRPr lang="en-GB" sz="1500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500" b="1" dirty="0" err="1"/>
              <a:t>Landwirtschaft</a:t>
            </a:r>
            <a:endParaRPr lang="en-CH" sz="15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54371-25DB-FF66-EA0F-9092FB59B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1" y="3511039"/>
            <a:ext cx="612077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77DF6B-D226-A5C8-E87A-F72F08B0A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24" y="4116601"/>
            <a:ext cx="612076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6775C-2011-9498-9489-19ACD9F20A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66" y="3511039"/>
            <a:ext cx="612077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E9B3F-BDA6-A182-7CA1-44DBA58F7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1" y="2379949"/>
            <a:ext cx="612076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5ED213-681E-2D43-D353-3510064A03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66" y="2379949"/>
            <a:ext cx="612077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B4976-B939-61F5-DCB4-7490312FE1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66" y="2960549"/>
            <a:ext cx="612077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2F1268-A2F6-8A1F-8A49-4E64A3EC46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24" y="2960549"/>
            <a:ext cx="612076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60B981-D306-B13E-9CDA-A8BF3D03DF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9" y="4116601"/>
            <a:ext cx="612077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erson's face on a yellow circle&#10;&#10;Description automatically generated with low confidence">
            <a:extLst>
              <a:ext uri="{FF2B5EF4-FFF2-40B4-BE49-F238E27FC236}">
                <a16:creationId xmlns:a16="http://schemas.microsoft.com/office/drawing/2014/main" id="{6481DE0C-44F6-15D4-C34D-4C7A9B842F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9066" y="1781098"/>
            <a:ext cx="612000" cy="612000"/>
          </a:xfrm>
          <a:prstGeom prst="rect">
            <a:avLst/>
          </a:prstGeo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690638-6DA8-1BE5-27D6-C691D05E02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2133" y="1781098"/>
            <a:ext cx="612000" cy="61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D7F78EB-3E80-701C-12ED-C07E080CEE36}"/>
              </a:ext>
            </a:extLst>
          </p:cNvPr>
          <p:cNvSpPr txBox="1"/>
          <p:nvPr/>
        </p:nvSpPr>
        <p:spPr>
          <a:xfrm>
            <a:off x="311699" y="937508"/>
            <a:ext cx="8520599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de-CH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Abstimmungen finden in einem Gremium mit zehn Rollen statt, welche von den Schüler*innen gespielt werden:</a:t>
            </a:r>
          </a:p>
        </p:txBody>
      </p:sp>
    </p:spTree>
    <p:extLst>
      <p:ext uri="{BB962C8B-B14F-4D97-AF65-F5344CB8AC3E}">
        <p14:creationId xmlns:p14="http://schemas.microsoft.com/office/powerpoint/2010/main" val="27353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de" sz="6000" b="0" dirty="0">
                <a:latin typeface="Unbounded"/>
                <a:ea typeface="Unbounded"/>
                <a:cs typeface="Unbounded"/>
                <a:sym typeface="Unbounded"/>
              </a:rPr>
              <a:t>Rollenverteilung</a:t>
            </a:r>
            <a:endParaRPr sz="6000" b="0" dirty="0">
              <a:latin typeface="Unbounded"/>
              <a:ea typeface="Unbounded"/>
              <a:cs typeface="Unbounded"/>
              <a:sym typeface="Unbounded"/>
            </a:endParaRPr>
          </a:p>
        </p:txBody>
      </p:sp>
    </p:spTree>
    <p:extLst>
      <p:ext uri="{BB962C8B-B14F-4D97-AF65-F5344CB8AC3E}">
        <p14:creationId xmlns:p14="http://schemas.microsoft.com/office/powerpoint/2010/main" val="230632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de" sz="6000" b="0" dirty="0">
                <a:latin typeface="Unbounded"/>
                <a:ea typeface="Unbounded"/>
                <a:cs typeface="Unbounded"/>
                <a:sym typeface="Unbounded"/>
              </a:rPr>
              <a:t>Recherche</a:t>
            </a:r>
            <a:br>
              <a:rPr lang="de" sz="6000" b="0" dirty="0">
                <a:latin typeface="Unbounded"/>
                <a:ea typeface="Unbounded"/>
                <a:cs typeface="Unbounded"/>
                <a:sym typeface="Unbounded"/>
              </a:rPr>
            </a:br>
            <a:r>
              <a:rPr lang="de" sz="2400" b="0" dirty="0">
                <a:latin typeface="Unbounded"/>
                <a:ea typeface="Unbounded"/>
                <a:cs typeface="Unbounded"/>
                <a:sym typeface="Unbounded"/>
              </a:rPr>
              <a:t>Macht eine Recherche zu eurer Rolle und deren Haltung zum Klimawandel und zur Klimapolitik. Sucht Argumente, welche ihr während dem Spiel verwenden könnt</a:t>
            </a:r>
            <a:endParaRPr sz="6000" b="0" dirty="0">
              <a:latin typeface="Unbounded"/>
              <a:ea typeface="Unbounded"/>
              <a:cs typeface="Unbounded"/>
              <a:sym typeface="Unbounded"/>
            </a:endParaRPr>
          </a:p>
        </p:txBody>
      </p:sp>
    </p:spTree>
    <p:extLst>
      <p:ext uri="{BB962C8B-B14F-4D97-AF65-F5344CB8AC3E}">
        <p14:creationId xmlns:p14="http://schemas.microsoft.com/office/powerpoint/2010/main" val="4124922081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Benutzerdefiniert 4">
      <a:dk1>
        <a:srgbClr val="1C5E86"/>
      </a:dk1>
      <a:lt1>
        <a:srgbClr val="FFFFFF"/>
      </a:lt1>
      <a:dk2>
        <a:srgbClr val="666666"/>
      </a:dk2>
      <a:lt2>
        <a:srgbClr val="D9D9D9"/>
      </a:lt2>
      <a:accent1>
        <a:srgbClr val="37A08A"/>
      </a:accent1>
      <a:accent2>
        <a:srgbClr val="607D8B"/>
      </a:accent2>
      <a:accent3>
        <a:srgbClr val="D96856"/>
      </a:accent3>
      <a:accent4>
        <a:srgbClr val="EDCDCA"/>
      </a:accent4>
      <a:accent5>
        <a:srgbClr val="13426B"/>
      </a:accent5>
      <a:accent6>
        <a:srgbClr val="E3BE32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803</Words>
  <Application>Microsoft Office PowerPoint</Application>
  <PresentationFormat>On-screen Show (16:9)</PresentationFormat>
  <Paragraphs>124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Unbounded</vt:lpstr>
      <vt:lpstr>Wingdings</vt:lpstr>
      <vt:lpstr>Proxima Nova</vt:lpstr>
      <vt:lpstr>Alfa Slab One</vt:lpstr>
      <vt:lpstr>Gameday</vt:lpstr>
      <vt:lpstr>Einführung ins Klimaspiel</vt:lpstr>
      <vt:lpstr>Warum spielen wir?</vt:lpstr>
      <vt:lpstr>Ziel des Spiels</vt:lpstr>
      <vt:lpstr>Aufbau des Spiels</vt:lpstr>
      <vt:lpstr>Massnahmen</vt:lpstr>
      <vt:lpstr>Parameter</vt:lpstr>
      <vt:lpstr>Rollen</vt:lpstr>
      <vt:lpstr>Rollenverteilung</vt:lpstr>
      <vt:lpstr>Recherche Macht eine Recherche zu eurer Rolle und deren Haltung zum Klimawandel und zur Klimapolitik. Sucht Argumente, welche ihr während dem Spiel verwenden könnt</vt:lpstr>
      <vt:lpstr>Fragen?</vt:lpstr>
      <vt:lpstr>Verteilung Begleitdossier</vt:lpstr>
      <vt:lpstr>Einlesen</vt:lpstr>
      <vt:lpstr>Spielanleitung  </vt:lpstr>
      <vt:lpstr>Spielanleitung  </vt:lpstr>
      <vt:lpstr>Spielanleitung  </vt:lpstr>
      <vt:lpstr>Spielanleitung  </vt:lpstr>
      <vt:lpstr>Spielanleitung  </vt:lpstr>
      <vt:lpstr>Spielanleitung  </vt:lpstr>
      <vt:lpstr>Spielanleitung  </vt:lpstr>
      <vt:lpstr>Fragen?</vt:lpstr>
      <vt:lpstr>Vorstellungsrunde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Projektwoche  «Change Agents»</dc:title>
  <dc:creator>Camilla Steinböck</dc:creator>
  <cp:lastModifiedBy>Steinböck, Camilla Maria (CDE)</cp:lastModifiedBy>
  <cp:revision>86</cp:revision>
  <dcterms:modified xsi:type="dcterms:W3CDTF">2024-08-08T11:15:14Z</dcterms:modified>
</cp:coreProperties>
</file>